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9" r:id="rId11"/>
    <p:sldId id="264" r:id="rId12"/>
    <p:sldId id="265" r:id="rId13"/>
    <p:sldId id="266" r:id="rId14"/>
    <p:sldId id="267" r:id="rId15"/>
    <p:sldId id="268" r:id="rId16"/>
    <p:sldId id="270" r:id="rId17"/>
    <p:sldId id="273" r:id="rId18"/>
    <p:sldId id="274" r:id="rId19"/>
    <p:sldId id="275" r:id="rId20"/>
    <p:sldId id="276" r:id="rId21"/>
    <p:sldId id="271" r:id="rId22"/>
    <p:sldId id="272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C8D72-7C67-4CC5-83A2-5457689CF0C2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A757A-90A3-41E6-A859-C5FDD5A2F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93057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DE6065-0BCB-4D4A-A08D-6D3A2BD7F391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0F932-8236-4103-9640-42BE7AC0FE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53421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0F932-8236-4103-9640-42BE7AC0FE5A}" type="slidenum">
              <a:rPr lang="pt-BR" smtClean="0"/>
              <a:t>22</a:t>
            </a:fld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1043FEF-5CE2-4FEE-9093-3FC8239F0F67}" type="datetime1">
              <a:rPr lang="pt-BR" smtClean="0"/>
              <a:t>28/04/2023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1787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D45E-9EB4-4A0D-8505-FC1050C1C6DF}" type="datetime1">
              <a:rPr lang="pt-BR" smtClean="0"/>
              <a:t>28/04/2023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9DD48-063F-4BF7-80FF-F4E54054324A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04A7-CFE1-43FB-9E6C-AC40712EF699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0CDD-578D-40F9-B4A8-81B2406DD78A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5CEB-F9A0-4CD7-81A4-18A810FC18EA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4EC2-AA9C-4E6C-AFCB-D3CA78A510AE}" type="datetime1">
              <a:rPr lang="pt-BR" smtClean="0"/>
              <a:t>28/04/2023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5F4E-8857-4F40-A9AE-ABBC8049E184}" type="datetime1">
              <a:rPr lang="pt-BR" smtClean="0"/>
              <a:t>28/04/2023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44460-B463-4341-8C68-49BD2D6F7EDF}" type="datetime1">
              <a:rPr lang="pt-BR" smtClean="0"/>
              <a:t>28/04/2023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8BEB-5A31-41B0-B6FB-ABE993D7891D}" type="datetime1">
              <a:rPr lang="pt-BR" smtClean="0"/>
              <a:t>28/04/2023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47D7D-D693-403B-8BF0-CE93F1021149}" type="datetime1">
              <a:rPr lang="pt-BR" smtClean="0"/>
              <a:t>28/04/2023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EBF16-FA29-4C83-B6F6-D5146E558521}" type="datetime1">
              <a:rPr lang="pt-BR" smtClean="0"/>
              <a:t>28/04/2023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2013EA-081D-4025-A454-3920EBA86B23}" type="datetime1">
              <a:rPr lang="pt-BR" smtClean="0"/>
              <a:t>28/04/2023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EC4EE1-ED16-4D44-8173-FDD64D150EC2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martinsdias1988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pPr algn="ctr"/>
            <a:r>
              <a:rPr lang="pt-BR" dirty="0"/>
              <a:t>Música na Liturgia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0CDD-578D-40F9-B4A8-81B2406DD78A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1</a:t>
            </a:fld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060848"/>
            <a:ext cx="5575795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656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/>
              <a:t>Graus de importância do canto litúrgico</a:t>
            </a:r>
            <a:br>
              <a:rPr lang="pt-BR" sz="4000" dirty="0"/>
            </a:br>
            <a:r>
              <a:rPr lang="pt-BR" sz="4000" dirty="0"/>
              <a:t>(</a:t>
            </a:r>
            <a:r>
              <a:rPr lang="pt-BR" sz="4000" i="1" dirty="0"/>
              <a:t>Musicam </a:t>
            </a:r>
            <a:r>
              <a:rPr lang="pt-BR" sz="4000" i="1" dirty="0" err="1"/>
              <a:t>Sacram</a:t>
            </a:r>
            <a:r>
              <a:rPr lang="pt-BR" sz="4000" i="1" dirty="0"/>
              <a:t> 1967)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a) </a:t>
            </a:r>
            <a:r>
              <a:rPr lang="pt-BR" b="1" dirty="0"/>
              <a:t>Primeiro grau </a:t>
            </a:r>
            <a:r>
              <a:rPr lang="pt-BR" dirty="0"/>
              <a:t>(os mais importantes): </a:t>
            </a:r>
          </a:p>
          <a:p>
            <a:pPr marL="0" indent="0">
              <a:buNone/>
            </a:pPr>
            <a:r>
              <a:rPr lang="pt-BR" dirty="0"/>
              <a:t>Saudações e aclamações, oração presidencial, aclamação ao evangelho, prefácio e santo, </a:t>
            </a:r>
            <a:r>
              <a:rPr lang="pt-BR" dirty="0" err="1"/>
              <a:t>doxologia</a:t>
            </a:r>
            <a:r>
              <a:rPr lang="pt-BR" dirty="0"/>
              <a:t> etc.</a:t>
            </a:r>
          </a:p>
          <a:p>
            <a:pPr marL="0" indent="0">
              <a:buNone/>
            </a:pPr>
            <a:r>
              <a:rPr lang="pt-BR" dirty="0"/>
              <a:t>b) </a:t>
            </a:r>
            <a:r>
              <a:rPr lang="pt-BR" b="1" dirty="0"/>
              <a:t>Segundo grau</a:t>
            </a:r>
            <a:r>
              <a:rPr lang="pt-BR" dirty="0"/>
              <a:t>:</a:t>
            </a:r>
          </a:p>
          <a:p>
            <a:pPr marL="0" indent="0">
              <a:buNone/>
            </a:pPr>
            <a:r>
              <a:rPr lang="pt-BR" dirty="0"/>
              <a:t>Ato penitencial, Glória, Cordeiro de Deus, Profissão de fé.</a:t>
            </a:r>
          </a:p>
          <a:p>
            <a:pPr marL="0" indent="0">
              <a:buNone/>
            </a:pPr>
            <a:r>
              <a:rPr lang="pt-BR" dirty="0"/>
              <a:t>c) </a:t>
            </a:r>
            <a:r>
              <a:rPr lang="pt-BR" b="1" dirty="0"/>
              <a:t>Terceiro grau </a:t>
            </a:r>
            <a:r>
              <a:rPr lang="pt-BR" dirty="0"/>
              <a:t>(de menor importância):</a:t>
            </a:r>
          </a:p>
          <a:p>
            <a:pPr marL="0" indent="0">
              <a:buNone/>
            </a:pPr>
            <a:r>
              <a:rPr lang="pt-BR" dirty="0"/>
              <a:t>Cantos processionais (como entrada, comunhão) e leituras.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21FC-C502-4F65-8439-A9E1A9180CE2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522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/>
              <a:t>Graus de importância do canto litúrgico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err="1"/>
              <a:t>Doc</a:t>
            </a:r>
            <a:r>
              <a:rPr lang="pt-BR" dirty="0"/>
              <a:t> 79 CNBB – </a:t>
            </a:r>
          </a:p>
          <a:p>
            <a:pPr marL="0" indent="0">
              <a:buNone/>
            </a:pPr>
            <a:r>
              <a:rPr lang="pt-BR" dirty="0"/>
              <a:t>293. Os cantos da celebração eucarística podem ser classificados, em grau de importância, em dois blocos: os que </a:t>
            </a:r>
            <a:r>
              <a:rPr lang="pt-BR" b="1" i="1" dirty="0"/>
              <a:t>constituem um rito </a:t>
            </a:r>
            <a:r>
              <a:rPr lang="pt-BR" dirty="0"/>
              <a:t>e os que </a:t>
            </a:r>
            <a:r>
              <a:rPr lang="pt-BR" b="1" i="1" dirty="0"/>
              <a:t>acompanham um rito</a:t>
            </a:r>
            <a:r>
              <a:rPr lang="pt-BR" i="1" dirty="0"/>
              <a:t>.</a:t>
            </a:r>
          </a:p>
          <a:p>
            <a:pPr marL="0" indent="0">
              <a:buNone/>
            </a:pPr>
            <a:r>
              <a:rPr lang="pt-BR" b="1" dirty="0"/>
              <a:t>a) Principais cantos que constituem um rito:</a:t>
            </a:r>
          </a:p>
          <a:p>
            <a:pPr marL="0" indent="0">
              <a:buNone/>
            </a:pPr>
            <a:r>
              <a:rPr lang="pt-BR" dirty="0"/>
              <a:t>• Nos Ritos Iniciais: </a:t>
            </a:r>
            <a:r>
              <a:rPr lang="pt-BR" i="1" dirty="0"/>
              <a:t>Senhor, tende piedade de nós</a:t>
            </a:r>
            <a:r>
              <a:rPr lang="pt-BR" dirty="0"/>
              <a:t>; </a:t>
            </a:r>
            <a:r>
              <a:rPr lang="pt-BR" i="1" dirty="0"/>
              <a:t>Glória.</a:t>
            </a:r>
          </a:p>
          <a:p>
            <a:pPr marL="0" indent="0">
              <a:buNone/>
            </a:pPr>
            <a:r>
              <a:rPr lang="pt-BR" dirty="0"/>
              <a:t>• Na Liturgia da Palavra: </a:t>
            </a:r>
            <a:r>
              <a:rPr lang="pt-BR" i="1" dirty="0"/>
              <a:t>Salmo responsorial; Creio.</a:t>
            </a:r>
          </a:p>
          <a:p>
            <a:pPr marL="0" indent="0">
              <a:buNone/>
            </a:pPr>
            <a:r>
              <a:rPr lang="pt-BR" dirty="0"/>
              <a:t>• Na Liturgia Eucarística: </a:t>
            </a:r>
            <a:r>
              <a:rPr lang="pt-BR" i="1" dirty="0"/>
              <a:t>Prece Eucarística (diálogo inicial, prefácio, santo, aclamação memorial, intervenções da </a:t>
            </a:r>
            <a:r>
              <a:rPr lang="pt-BR" i="1" dirty="0" err="1"/>
              <a:t>assembléia</a:t>
            </a:r>
            <a:r>
              <a:rPr lang="pt-BR" i="1" dirty="0"/>
              <a:t>, </a:t>
            </a:r>
            <a:r>
              <a:rPr lang="pt-BR" i="1" dirty="0" err="1"/>
              <a:t>doxologia</a:t>
            </a:r>
            <a:r>
              <a:rPr lang="pt-BR" i="1" dirty="0"/>
              <a:t> final); Pai-nosso.</a:t>
            </a:r>
          </a:p>
          <a:p>
            <a:pPr marL="0" indent="0">
              <a:buNone/>
            </a:pPr>
            <a:r>
              <a:rPr lang="pt-BR" b="1" dirty="0"/>
              <a:t>b) Principais cantos que acompanham um rito:</a:t>
            </a:r>
          </a:p>
          <a:p>
            <a:pPr marL="0" indent="0">
              <a:buNone/>
            </a:pPr>
            <a:r>
              <a:rPr lang="pt-BR" dirty="0"/>
              <a:t>• Nos Ritos Iniciais: </a:t>
            </a:r>
            <a:r>
              <a:rPr lang="pt-BR" i="1" dirty="0"/>
              <a:t>Abertura; aspersão.</a:t>
            </a:r>
          </a:p>
          <a:p>
            <a:pPr marL="0" indent="0">
              <a:buNone/>
            </a:pPr>
            <a:r>
              <a:rPr lang="pt-BR" dirty="0"/>
              <a:t>• Na Liturgia da Palavra: </a:t>
            </a:r>
            <a:r>
              <a:rPr lang="pt-BR" i="1" dirty="0"/>
              <a:t>Aclamação ao evangelho; respostas da oração universal dos fiéis</a:t>
            </a:r>
          </a:p>
          <a:p>
            <a:pPr marL="0" indent="0">
              <a:buNone/>
            </a:pPr>
            <a:r>
              <a:rPr lang="pt-BR" dirty="0"/>
              <a:t>• Na Liturgia Eucarística: </a:t>
            </a:r>
            <a:r>
              <a:rPr lang="pt-BR" i="1" dirty="0"/>
              <a:t>canto das oferendas; canto da fração do pão (Cordeiro de Deus), canto da comunhão.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FF32-590D-4F05-B5DF-7D89813DFB9A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534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pt-BR" dirty="0"/>
              <a:t>Algumas dicas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/>
              <a:t>Os cantos devem </a:t>
            </a:r>
            <a:r>
              <a:rPr lang="pt-BR" u="sng" dirty="0"/>
              <a:t>acompanhar o ritmo da celebração</a:t>
            </a:r>
          </a:p>
          <a:p>
            <a:pPr marL="514350" indent="-514350">
              <a:buFont typeface="+mj-lt"/>
              <a:buAutoNum type="arabicPeriod"/>
            </a:pPr>
            <a:r>
              <a:rPr lang="pt-BR" u="sng" dirty="0"/>
              <a:t>Antes da celebração</a:t>
            </a:r>
            <a:r>
              <a:rPr lang="pt-BR" dirty="0"/>
              <a:t>, é bom cantar um MANTRA, para criar o clima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O </a:t>
            </a:r>
            <a:r>
              <a:rPr lang="pt-BR" u="sng" dirty="0"/>
              <a:t>canto de abertura</a:t>
            </a:r>
            <a:r>
              <a:rPr lang="pt-BR" dirty="0"/>
              <a:t> deve formar a assembleia celebrante e apresentar o sentido da celebração.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O </a:t>
            </a:r>
            <a:r>
              <a:rPr lang="pt-BR" u="sng" dirty="0"/>
              <a:t>sinal da cruz</a:t>
            </a:r>
            <a:r>
              <a:rPr lang="pt-BR" dirty="0"/>
              <a:t> não deve ser mudado e nem repetir a expressão “em nome”. 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O </a:t>
            </a:r>
            <a:r>
              <a:rPr lang="pt-BR" u="sng" dirty="0"/>
              <a:t>ato penitencial deve realçar mais a misericórdia de Deus</a:t>
            </a:r>
            <a:r>
              <a:rPr lang="pt-BR" dirty="0"/>
              <a:t> do que o nosso pecado</a:t>
            </a:r>
          </a:p>
          <a:p>
            <a:pPr marL="514350" indent="-514350">
              <a:buFont typeface="+mj-lt"/>
              <a:buAutoNum type="arabicPeriod"/>
            </a:pPr>
            <a:r>
              <a:rPr lang="pt-BR" u="sng" dirty="0"/>
              <a:t>O glória</a:t>
            </a:r>
            <a:r>
              <a:rPr lang="pt-BR" dirty="0"/>
              <a:t>, por ser hino, é melhor que seja cantado. Não se trata de um hino trinitário, mas </a:t>
            </a:r>
            <a:r>
              <a:rPr lang="pt-BR" dirty="0" err="1"/>
              <a:t>cristológico</a:t>
            </a:r>
            <a:r>
              <a:rPr lang="pt-BR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E</a:t>
            </a:r>
            <a:r>
              <a:rPr lang="pt-BR" u="sng" dirty="0"/>
              <a:t>ntrada solene da Bíblia</a:t>
            </a:r>
            <a:r>
              <a:rPr lang="pt-BR" dirty="0"/>
              <a:t>, com canto, dança ou coreografia ou </a:t>
            </a:r>
            <a:r>
              <a:rPr lang="pt-BR" u="sng" dirty="0"/>
              <a:t>cantar um refrão</a:t>
            </a:r>
            <a:r>
              <a:rPr lang="pt-BR" dirty="0"/>
              <a:t> convidando a assembleia a acolher bem a Palavra que será proclamada.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7C75-37C2-4FA6-845E-269542E5FB00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615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pt-BR" dirty="0"/>
              <a:t>Algumas dicas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pt-BR" u="sng" dirty="0"/>
              <a:t>O </a:t>
            </a:r>
            <a:r>
              <a:rPr lang="pt-BR" b="1" u="sng" dirty="0"/>
              <a:t>salmo</a:t>
            </a:r>
            <a:r>
              <a:rPr lang="pt-BR" u="sng" dirty="0"/>
              <a:t> não deve ser substituído</a:t>
            </a:r>
            <a:r>
              <a:rPr lang="pt-BR" dirty="0"/>
              <a:t> por qualquer canto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dirty="0"/>
              <a:t>O canto de </a:t>
            </a:r>
            <a:r>
              <a:rPr lang="pt-BR" b="1" u="sng" dirty="0"/>
              <a:t>aclamação</a:t>
            </a:r>
            <a:r>
              <a:rPr lang="pt-BR" u="sng" dirty="0"/>
              <a:t> ao Evangelho deve ser curto, alegre, vibrante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dirty="0"/>
              <a:t>O canto para a </a:t>
            </a:r>
            <a:r>
              <a:rPr lang="pt-BR" b="1" u="sng" dirty="0"/>
              <a:t>apresentação</a:t>
            </a:r>
            <a:r>
              <a:rPr lang="pt-BR" u="sng" dirty="0"/>
              <a:t> das oferendas</a:t>
            </a:r>
            <a:r>
              <a:rPr lang="pt-BR" dirty="0"/>
              <a:t> não precisa obrigatoriamente de falar sobre ofertas.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u="sng" dirty="0"/>
              <a:t>O </a:t>
            </a:r>
            <a:r>
              <a:rPr lang="pt-BR" b="1" u="sng" dirty="0"/>
              <a:t>santo</a:t>
            </a:r>
            <a:r>
              <a:rPr lang="pt-BR" dirty="0"/>
              <a:t> também fica melhor cantado - </a:t>
            </a:r>
            <a:r>
              <a:rPr lang="pt-BR" u="sng" dirty="0"/>
              <a:t>priorizar a letra oficial ou semelhante</a:t>
            </a:r>
            <a:r>
              <a:rPr lang="pt-BR" dirty="0"/>
              <a:t> 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dirty="0"/>
              <a:t>Durante a consagração </a:t>
            </a:r>
            <a:r>
              <a:rPr lang="pt-BR" b="1" dirty="0"/>
              <a:t>não se canta</a:t>
            </a:r>
            <a:r>
              <a:rPr lang="pt-BR" dirty="0"/>
              <a:t>. Faz-se silêncio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dirty="0"/>
              <a:t>A </a:t>
            </a:r>
            <a:r>
              <a:rPr lang="pt-BR" b="1" dirty="0" err="1"/>
              <a:t>doxologia</a:t>
            </a:r>
            <a:r>
              <a:rPr lang="pt-BR" dirty="0"/>
              <a:t> (Por Cristo, com Cristo) é o ponto alto; deve ser cantada, e o Amém bastante alegre e solene.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dirty="0"/>
              <a:t>De vez em quando, pode-se cantar </a:t>
            </a:r>
            <a:r>
              <a:rPr lang="pt-BR" u="sng" dirty="0"/>
              <a:t>o </a:t>
            </a:r>
            <a:r>
              <a:rPr lang="pt-BR" b="1" u="sng" dirty="0"/>
              <a:t>Pai-nosso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dirty="0"/>
              <a:t>Durante o </a:t>
            </a:r>
            <a:r>
              <a:rPr lang="pt-BR" b="1" u="sng" dirty="0"/>
              <a:t>abraço da paz</a:t>
            </a:r>
            <a:r>
              <a:rPr lang="pt-BR" b="1" dirty="0"/>
              <a:t>, </a:t>
            </a:r>
            <a:r>
              <a:rPr lang="pt-BR" dirty="0"/>
              <a:t>quando antes da comunhão, é melhor não canta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7157F-735B-4C85-822B-1D1D9C44B348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8187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Algumas dicas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16"/>
            </a:pPr>
            <a:r>
              <a:rPr lang="pt-BR" dirty="0"/>
              <a:t>Entre o abraço da paz e o Cordeiro, é mais importante cantar este último</a:t>
            </a:r>
          </a:p>
          <a:p>
            <a:pPr marL="514350" indent="-514350">
              <a:buFont typeface="+mj-lt"/>
              <a:buAutoNum type="arabicPeriod" startAt="16"/>
            </a:pPr>
            <a:r>
              <a:rPr lang="pt-BR" dirty="0"/>
              <a:t>O </a:t>
            </a:r>
            <a:r>
              <a:rPr lang="pt-BR" u="sng" dirty="0"/>
              <a:t>canto para a comunhão</a:t>
            </a:r>
            <a:r>
              <a:rPr lang="pt-BR" dirty="0"/>
              <a:t> deve ser mais processional, uma balada ou algo semelhante. A letra fale da Eucaristia, ou esteja ligada ao Evangelho do dia ou ao tempo litúrgico </a:t>
            </a:r>
          </a:p>
          <a:p>
            <a:pPr marL="514350" indent="-514350">
              <a:buFont typeface="+mj-lt"/>
              <a:buAutoNum type="arabicPeriod" startAt="16"/>
            </a:pPr>
            <a:r>
              <a:rPr lang="pt-BR" u="sng" dirty="0"/>
              <a:t>Após a comunhão, fazer silêncio. </a:t>
            </a:r>
            <a:r>
              <a:rPr lang="pt-BR" dirty="0"/>
              <a:t>Terminar o canto tão logo os ministros voltem para o altar</a:t>
            </a:r>
          </a:p>
          <a:p>
            <a:pPr marL="514350" indent="-514350">
              <a:buFont typeface="+mj-lt"/>
              <a:buAutoNum type="arabicPeriod" startAt="16"/>
            </a:pPr>
            <a:r>
              <a:rPr lang="pt-BR" dirty="0"/>
              <a:t>cuidado com as missas dos chamados “meses temáticos” </a:t>
            </a:r>
          </a:p>
          <a:p>
            <a:pPr marL="514350" indent="-514350">
              <a:buFont typeface="+mj-lt"/>
              <a:buAutoNum type="arabicPeriod" startAt="16"/>
            </a:pP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443E-B088-4535-9661-858F7EFD6369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73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Falhas e lacunas que nos desafiam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24. Alguém ou um grupo (que) </a:t>
            </a:r>
            <a:r>
              <a:rPr lang="pt-BR" b="1" dirty="0"/>
              <a:t>executa sozinho todos os cantos</a:t>
            </a:r>
            <a:r>
              <a:rPr lang="pt-BR" dirty="0"/>
              <a:t>, não se importando com a participação do povo;  </a:t>
            </a:r>
          </a:p>
          <a:p>
            <a:pPr marL="514350" indent="-514350">
              <a:buAutoNum type="arabicPeriod" startAt="25"/>
            </a:pPr>
            <a:r>
              <a:rPr lang="pt-BR" dirty="0"/>
              <a:t>Animadores/as do canto nem sempre têm propiciado um </a:t>
            </a:r>
            <a:r>
              <a:rPr lang="pt-BR" b="1" dirty="0"/>
              <a:t>clima de oração e de interiorização.</a:t>
            </a:r>
            <a:r>
              <a:rPr lang="pt-BR" dirty="0"/>
              <a:t> Às vezes há mais “</a:t>
            </a:r>
            <a:r>
              <a:rPr lang="pt-BR" b="1" dirty="0"/>
              <a:t>ruído</a:t>
            </a:r>
            <a:r>
              <a:rPr lang="pt-BR" dirty="0"/>
              <a:t>” e distração do que contemplação, escuta e louvor.</a:t>
            </a:r>
          </a:p>
          <a:p>
            <a:pPr marL="514350" indent="-514350">
              <a:buFont typeface="Arial" pitchFamily="34" charset="0"/>
              <a:buAutoNum type="arabicPeriod" startAt="25"/>
            </a:pPr>
            <a:r>
              <a:rPr lang="pt-BR" dirty="0"/>
              <a:t>Animadores/as de canto que, por falta de formação litúrgica, desconhecem os </a:t>
            </a:r>
            <a:r>
              <a:rPr lang="pt-BR" b="1" dirty="0"/>
              <a:t>critérios de escolha dos cantos para uma celebração</a:t>
            </a:r>
            <a:r>
              <a:rPr lang="pt-BR" dirty="0"/>
              <a:t>: 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EC5-0CAE-40BB-9F44-9183FD39BF30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492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Falhas e lacunas que nos desafiam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dirty="0"/>
              <a:t>27. </a:t>
            </a:r>
            <a:r>
              <a:rPr lang="pt-BR" b="1" dirty="0"/>
              <a:t>Missas temáticas</a:t>
            </a:r>
            <a:r>
              <a:rPr lang="pt-BR" dirty="0"/>
              <a:t> resultam numa total dicotomia entre o canto e a liturgia. Continua-se cantando “na” liturgia qualquer música religiosa, catequética ou de mensagem, em vez de cantar “a” liturgia. 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r>
              <a:rPr lang="pt-BR" dirty="0"/>
              <a:t>28.  Não favorece a execução do canto: instalação ou regulagem inadequada do serviço de som, </a:t>
            </a:r>
            <a:r>
              <a:rPr lang="pt-BR" b="1" dirty="0"/>
              <a:t>abuso do microfone</a:t>
            </a:r>
            <a:r>
              <a:rPr lang="pt-BR" dirty="0"/>
              <a:t> (abafando a voz da assembleia, numa postura de “show”), abuso do </a:t>
            </a:r>
            <a:r>
              <a:rPr lang="pt-BR" b="1" dirty="0"/>
              <a:t>volume dos instrumentos</a:t>
            </a:r>
            <a:r>
              <a:rPr lang="pt-BR" dirty="0"/>
              <a:t>, bandas e grupos não integrados com a equipe de celebração, sem formação e sem motivação litúrgica.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0C78D-53C8-4C7E-BAB4-B85A16D9A22E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570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Falhas e lacunas que nos desafiam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/>
              <a:t>29. Os instrumentos musicais, em geral, são usados </a:t>
            </a:r>
            <a:r>
              <a:rPr lang="pt-BR" b="1" dirty="0"/>
              <a:t>só para acompanhar</a:t>
            </a:r>
            <a:r>
              <a:rPr lang="pt-BR" dirty="0"/>
              <a:t> o canto, e não são valorizados para executar um prelúdio, um </a:t>
            </a:r>
            <a:r>
              <a:rPr lang="pt-BR" b="1" dirty="0"/>
              <a:t>interlúdio</a:t>
            </a:r>
            <a:r>
              <a:rPr lang="pt-BR" dirty="0"/>
              <a:t> ou um </a:t>
            </a:r>
            <a:r>
              <a:rPr lang="pt-BR" b="1" dirty="0" err="1"/>
              <a:t>poslúdio</a:t>
            </a:r>
            <a:r>
              <a:rPr lang="pt-BR" dirty="0"/>
              <a:t>, e assim propiciar clima de interiorização e maior proveito espiritual em determinados momentos da celebração.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r>
              <a:rPr lang="pt-BR" dirty="0"/>
              <a:t>30. A demasiada </a:t>
            </a:r>
            <a:r>
              <a:rPr lang="pt-BR" b="1" dirty="0"/>
              <a:t>mudança de repertório</a:t>
            </a:r>
            <a:r>
              <a:rPr lang="pt-BR" dirty="0"/>
              <a:t>, por conta de uma superficial mania de </a:t>
            </a:r>
            <a:r>
              <a:rPr lang="pt-BR" b="1" dirty="0"/>
              <a:t>novidade</a:t>
            </a:r>
            <a:r>
              <a:rPr lang="pt-BR" dirty="0"/>
              <a:t> ou concessão à onda de </a:t>
            </a:r>
            <a:r>
              <a:rPr lang="pt-BR" b="1" dirty="0"/>
              <a:t>consumismo</a:t>
            </a:r>
            <a:r>
              <a:rPr lang="pt-BR" dirty="0"/>
              <a:t>, faz com que o povo não aprenda bem nenhum canto, ficando impedido de participar dele com gosto e prazer, quando se sabe que a repetição, em matéria de canto, além de favorecer a memorização, é um fator de densidade emocional e simbólica.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B265-7AAD-4741-B17E-308AA5F2FC25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67170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Falhas e lacunas que nos desafiam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/>
              <a:t>31. O cantar das assembleias demonstra, não raro, grande </a:t>
            </a:r>
            <a:r>
              <a:rPr lang="pt-BR" b="1" dirty="0"/>
              <a:t>pobreza rítmica</a:t>
            </a:r>
            <a:r>
              <a:rPr lang="pt-BR" dirty="0"/>
              <a:t> e contrasta com a riqueza de ritmos da música brasileira ... mesmice entediante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r>
              <a:rPr lang="pt-BR" dirty="0"/>
              <a:t>32. Os textos de diversos cantos muito deixam a desejar: ora trazem </a:t>
            </a:r>
            <a:r>
              <a:rPr lang="pt-BR" b="1" dirty="0"/>
              <a:t>discurso complicado e doutrinário</a:t>
            </a:r>
            <a:r>
              <a:rPr lang="pt-BR" dirty="0"/>
              <a:t>, </a:t>
            </a:r>
            <a:r>
              <a:rPr lang="pt-BR" b="1" dirty="0"/>
              <a:t>sem poesia e sem unção</a:t>
            </a:r>
            <a:r>
              <a:rPr lang="pt-BR" dirty="0"/>
              <a:t>; ora são </a:t>
            </a:r>
            <a:r>
              <a:rPr lang="pt-BR" b="1" dirty="0"/>
              <a:t>mero jogo de rima, vazio e artificial</a:t>
            </a:r>
            <a:r>
              <a:rPr lang="pt-BR" dirty="0"/>
              <a:t>; ora contêm muito texto para pouca melodia, dificultando a execução; ora pecam pela métrica irregular dos versos e das estrofes; ora ainda falham por </a:t>
            </a:r>
            <a:r>
              <a:rPr lang="pt-BR" dirty="0" err="1"/>
              <a:t>freqüentes</a:t>
            </a:r>
            <a:r>
              <a:rPr lang="pt-BR" dirty="0"/>
              <a:t> desencontros entre os acentos das palavras e os acentos da melodia, chegando a deformar o real sentido das palavras; ora, finalmente, carregam refrãos bem mais extensos que as estrofes, numa desproporção que torna o canto pesado e de difícil assimilação da parte da assembleia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2BFF-AD9B-4D42-986A-0D183F72EE93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8753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Falhas e lacunas que nos desafiam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/>
              <a:t>33. </a:t>
            </a:r>
            <a:r>
              <a:rPr lang="pt-BR" b="1" dirty="0"/>
              <a:t>A lei do menor esforço ou falta de criatividade musical, ao utilizar-se músicas de sucesso, com textos adaptados para uso na celebração, sem maiores critérios</a:t>
            </a:r>
            <a:r>
              <a:rPr lang="pt-BR" dirty="0"/>
              <a:t>.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r>
              <a:rPr lang="pt-BR" dirty="0"/>
              <a:t>34. Muitas missas, transmitidas pela </a:t>
            </a:r>
            <a:r>
              <a:rPr lang="pt-BR" b="1" dirty="0"/>
              <a:t>televisão e pelo rádio</a:t>
            </a:r>
            <a:r>
              <a:rPr lang="pt-BR" dirty="0"/>
              <a:t>, são pobres e não edificam os telespectadores e ouvintes, devido à deficiente qualidade musical, 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r>
              <a:rPr lang="pt-BR" dirty="0"/>
              <a:t>35. É lamentável que a maioria dos que </a:t>
            </a:r>
            <a:r>
              <a:rPr lang="pt-BR" b="1" dirty="0"/>
              <a:t>presidem</a:t>
            </a:r>
            <a:r>
              <a:rPr lang="pt-BR" dirty="0"/>
              <a:t> hoje as celebrações litúrgicas não canta aquelas partes que lhes são próprias (Orações, Prefácio, Narrativa da Instituição, Anamnese, </a:t>
            </a:r>
            <a:r>
              <a:rPr lang="pt-BR" dirty="0" err="1"/>
              <a:t>Doxologia</a:t>
            </a:r>
            <a:r>
              <a:rPr lang="pt-BR" dirty="0"/>
              <a:t>...)</a:t>
            </a:r>
          </a:p>
          <a:p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2C45-BFE6-48CC-BE25-4A2357C05320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398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música na liturgia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Estudos da CNBB 79 : A música litúrgica no Brasil (1998)</a:t>
            </a:r>
          </a:p>
          <a:p>
            <a:pPr marL="0" indent="0">
              <a:buNone/>
            </a:pPr>
            <a:r>
              <a:rPr lang="pt-BR" dirty="0"/>
              <a:t>“</a:t>
            </a:r>
            <a:r>
              <a:rPr lang="pt-BR" i="1" dirty="0"/>
              <a:t>O canto cria </a:t>
            </a:r>
            <a:r>
              <a:rPr lang="pt-BR" b="1" i="1" dirty="0"/>
              <a:t>comunidade</a:t>
            </a:r>
            <a:r>
              <a:rPr lang="pt-BR" i="1" dirty="0"/>
              <a:t>, liga as </a:t>
            </a:r>
            <a:r>
              <a:rPr lang="pt-BR" b="1" i="1" dirty="0"/>
              <a:t>pessoas</a:t>
            </a:r>
            <a:r>
              <a:rPr lang="pt-BR" i="1" dirty="0"/>
              <a:t> entre si, e mais eficazmente as põe em sintonia com o </a:t>
            </a:r>
            <a:r>
              <a:rPr lang="pt-BR" b="1" i="1" dirty="0"/>
              <a:t>Mistério</a:t>
            </a:r>
            <a:r>
              <a:rPr lang="pt-BR" i="1" dirty="0"/>
              <a:t> de Deus</a:t>
            </a:r>
            <a:r>
              <a:rPr lang="pt-BR" dirty="0"/>
              <a:t>” (n. 6). </a:t>
            </a:r>
          </a:p>
          <a:p>
            <a:r>
              <a:rPr lang="pt-BR" dirty="0"/>
              <a:t>Liturgia sem música = corpo sem alma</a:t>
            </a:r>
          </a:p>
          <a:p>
            <a:r>
              <a:rPr lang="pt-BR" dirty="0"/>
              <a:t>Cuidado! Não cantar </a:t>
            </a:r>
            <a:r>
              <a:rPr lang="pt-BR" b="1" i="1" u="sng" dirty="0"/>
              <a:t>na liturgia</a:t>
            </a:r>
            <a:r>
              <a:rPr lang="pt-BR" dirty="0"/>
              <a:t>, mas cantar</a:t>
            </a:r>
            <a:r>
              <a:rPr lang="pt-BR" u="sng" dirty="0"/>
              <a:t> </a:t>
            </a:r>
            <a:r>
              <a:rPr lang="pt-BR" b="1" i="1" u="sng" dirty="0"/>
              <a:t>a liturgia</a:t>
            </a:r>
            <a:r>
              <a:rPr lang="pt-BR" dirty="0"/>
              <a:t> (Doc. 79, n. 27). </a:t>
            </a:r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4709-D101-47E8-A148-E435D173F722}" type="datetime1">
              <a:rPr lang="pt-BR" smtClean="0"/>
              <a:t>28/04/2023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12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Falhas e lacunas que nos desafiam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/>
              <a:t>37. Muitos dos que </a:t>
            </a:r>
            <a:r>
              <a:rPr lang="pt-BR" b="1" dirty="0"/>
              <a:t>presidem</a:t>
            </a:r>
            <a:r>
              <a:rPr lang="pt-BR" dirty="0"/>
              <a:t> a celebração apenas “</a:t>
            </a:r>
            <a:r>
              <a:rPr lang="pt-BR" b="1" dirty="0"/>
              <a:t>suportam</a:t>
            </a:r>
            <a:r>
              <a:rPr lang="pt-BR" dirty="0"/>
              <a:t>” o canto da assembleia...</a:t>
            </a:r>
          </a:p>
          <a:p>
            <a:pPr marL="0" indent="0">
              <a:buNone/>
            </a:pPr>
            <a:r>
              <a:rPr lang="pt-BR" dirty="0"/>
              <a:t>38. Faltam pessoas competentes, capazes de organizar e orientar a prática musical nas comunidades. </a:t>
            </a:r>
          </a:p>
          <a:p>
            <a:pPr marL="0" indent="0">
              <a:buNone/>
            </a:pPr>
            <a:r>
              <a:rPr lang="pt-BR" dirty="0"/>
              <a:t> 41. Continua problemático o canto entre os participantes de </a:t>
            </a:r>
            <a:r>
              <a:rPr lang="pt-BR" b="1" dirty="0"/>
              <a:t>celebrações ocasionais</a:t>
            </a:r>
            <a:r>
              <a:rPr lang="pt-BR" dirty="0"/>
              <a:t>, como bodas, casamentos, missa de 15 anos, </a:t>
            </a:r>
            <a:r>
              <a:rPr lang="pt-BR" b="1" dirty="0"/>
              <a:t>missa de 7º dia</a:t>
            </a:r>
            <a:r>
              <a:rPr lang="pt-BR" dirty="0"/>
              <a:t>, formatura etc., seja por falta de uma assembleia motivada, seja por falta de conhecimento de cantos adequados. </a:t>
            </a:r>
          </a:p>
          <a:p>
            <a:pPr marL="0" indent="0">
              <a:buNone/>
            </a:pPr>
            <a:r>
              <a:rPr lang="pt-BR" dirty="0"/>
              <a:t> 43. </a:t>
            </a:r>
            <a:r>
              <a:rPr lang="pt-BR" b="1" dirty="0"/>
              <a:t>Sintomas preocupantes</a:t>
            </a:r>
            <a:r>
              <a:rPr lang="pt-BR" dirty="0"/>
              <a:t>: celebrações promovidas por movimentos religiosos, congregando frequentemente grande número de participantes, aqui e acolá, com ampla divulgação da mídia, pouco levam em conta os textos litúrgicos, substituindo-os facilmente por textos de grande pobreza existencial, poética e teológica. </a:t>
            </a:r>
            <a:r>
              <a:rPr lang="pt-BR" b="1" dirty="0"/>
              <a:t>Descamba-se</a:t>
            </a:r>
            <a:r>
              <a:rPr lang="pt-BR" dirty="0"/>
              <a:t> para desvios preocupantes ...</a:t>
            </a:r>
          </a:p>
          <a:p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7DAB-A21D-471E-BE34-FD47BB854C07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183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Falhas e lacunas que nos desafiam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/>
              <a:t>44. seja pelo </a:t>
            </a:r>
            <a:r>
              <a:rPr lang="pt-BR" b="1" dirty="0"/>
              <a:t>exagerado individualismo, intimista e sentimentalista</a:t>
            </a:r>
            <a:r>
              <a:rPr lang="pt-BR" dirty="0"/>
              <a:t>, muito “eu” e muito “meu”, desvirtuando a dimensão comunitária da fé, numa busca de </a:t>
            </a:r>
            <a:r>
              <a:rPr lang="pt-BR" b="1" dirty="0"/>
              <a:t>emoções</a:t>
            </a:r>
            <a:r>
              <a:rPr lang="pt-BR" dirty="0"/>
              <a:t> que reduz a relação com Deus a </a:t>
            </a:r>
            <a:r>
              <a:rPr lang="pt-BR" b="1" dirty="0"/>
              <a:t>mero jogo de sentimentos</a:t>
            </a:r>
            <a:r>
              <a:rPr lang="pt-BR" dirty="0"/>
              <a:t>, sem a profundidade e a amplitude do compromisso cristão, sem a seriedade da fé como entrega confiante à vontade do Pai, em comunhão com os irmãos e irmãs, para a realização do seu Reino aqui e agora....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r>
              <a:rPr lang="pt-BR" dirty="0"/>
              <a:t>45. seja pelo </a:t>
            </a:r>
            <a:r>
              <a:rPr lang="pt-BR" b="1" dirty="0"/>
              <a:t>exagerado </a:t>
            </a:r>
            <a:r>
              <a:rPr lang="pt-BR" b="1" dirty="0" err="1"/>
              <a:t>militantismo</a:t>
            </a:r>
            <a:r>
              <a:rPr lang="pt-BR" dirty="0"/>
              <a:t>: cantos que pregam com insistência a </a:t>
            </a:r>
            <a:r>
              <a:rPr lang="pt-BR" b="1" dirty="0"/>
              <a:t>luta pela justiça social, pela superação dos problemas ecológicos e econômicos</a:t>
            </a:r>
            <a:r>
              <a:rPr lang="pt-BR" dirty="0"/>
              <a:t>, mas que, nesta</a:t>
            </a:r>
          </a:p>
          <a:p>
            <a:pPr marL="0" indent="0">
              <a:buNone/>
            </a:pPr>
            <a:r>
              <a:rPr lang="pt-BR" dirty="0"/>
              <a:t>pretensão de promover o engajamento sociopolítico dos cristãos, </a:t>
            </a:r>
            <a:r>
              <a:rPr lang="pt-BR" b="1" dirty="0"/>
              <a:t>empobrecem a sua experiência espiritual</a:t>
            </a:r>
            <a:r>
              <a:rPr lang="pt-BR" dirty="0"/>
              <a:t>, ao não cultivar suficientemente as razões da Fé, a referência essencial a Jesus Cristo, a dimensão poética e orante do canto litúrgico....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91AC0-B291-48DC-8A61-763CDE8C0608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836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Muito obrigado!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Pe. Geraldo Martins</a:t>
            </a:r>
          </a:p>
          <a:p>
            <a:pPr marL="0" indent="0" algn="ctr">
              <a:buNone/>
            </a:pPr>
            <a:r>
              <a:rPr lang="pt-BR" dirty="0">
                <a:hlinkClick r:id="rId3"/>
              </a:rPr>
              <a:t>martinsdias1988@gmail.com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(031) 98847-6862</a:t>
            </a:r>
          </a:p>
          <a:p>
            <a:pPr marL="0" indent="0" algn="ctr">
              <a:buNone/>
            </a:pPr>
            <a:r>
              <a:rPr lang="pt-BR" dirty="0"/>
              <a:t>toemdias.blogspot.com</a:t>
            </a:r>
          </a:p>
          <a:p>
            <a:pPr marL="0" indent="0" algn="ctr">
              <a:buNone/>
            </a:pP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12BB9-EC62-49E5-BC59-CAEE0B64E1C4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82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música na liturgia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Diferença</a:t>
            </a:r>
          </a:p>
          <a:p>
            <a:pPr lvl="1"/>
            <a:r>
              <a:rPr lang="pt-BR" dirty="0"/>
              <a:t>Canto sacro</a:t>
            </a:r>
          </a:p>
          <a:p>
            <a:pPr lvl="1"/>
            <a:r>
              <a:rPr lang="pt-BR" dirty="0"/>
              <a:t>Canto evangelizador</a:t>
            </a:r>
          </a:p>
          <a:p>
            <a:pPr lvl="1"/>
            <a:r>
              <a:rPr lang="pt-BR" dirty="0"/>
              <a:t>Canto litúrgico – sujeito às normas litúrgicas</a:t>
            </a:r>
          </a:p>
          <a:p>
            <a:r>
              <a:rPr lang="pt-BR" dirty="0"/>
              <a:t>Canto expressa eclesiologia</a:t>
            </a:r>
          </a:p>
          <a:p>
            <a:pPr lvl="1"/>
            <a:r>
              <a:rPr lang="pt-BR" dirty="0"/>
              <a:t>Triunfalista</a:t>
            </a:r>
          </a:p>
          <a:p>
            <a:pPr lvl="1"/>
            <a:r>
              <a:rPr lang="pt-BR" dirty="0"/>
              <a:t>Alienada e intimista</a:t>
            </a:r>
          </a:p>
          <a:p>
            <a:pPr lvl="1"/>
            <a:r>
              <a:rPr lang="pt-BR" dirty="0"/>
              <a:t>Profética e encarnada</a:t>
            </a:r>
          </a:p>
          <a:p>
            <a:pPr lvl="1"/>
            <a:r>
              <a:rPr lang="pt-BR" dirty="0"/>
              <a:t>Poesia e profecia</a:t>
            </a:r>
          </a:p>
          <a:p>
            <a:r>
              <a:rPr lang="pt-BR" dirty="0"/>
              <a:t>Cuidado:</a:t>
            </a:r>
          </a:p>
          <a:p>
            <a:pPr lvl="1"/>
            <a:r>
              <a:rPr lang="pt-BR" dirty="0"/>
              <a:t>Cantos com a cara de alguns movimentos e grupos (43)</a:t>
            </a:r>
          </a:p>
          <a:p>
            <a:pPr lvl="1"/>
            <a:r>
              <a:rPr lang="pt-BR" dirty="0"/>
              <a:t>Individualismo – muito ‘eu’, ‘meu’ (44)</a:t>
            </a:r>
          </a:p>
          <a:p>
            <a:pPr lvl="1"/>
            <a:r>
              <a:rPr lang="pt-BR" dirty="0" err="1"/>
              <a:t>Militantismo</a:t>
            </a:r>
            <a:r>
              <a:rPr lang="pt-BR" dirty="0"/>
              <a:t> – luta sem mística (45)</a:t>
            </a:r>
          </a:p>
          <a:p>
            <a:pPr lvl="1"/>
            <a:r>
              <a:rPr lang="pt-BR" dirty="0"/>
              <a:t>Improviso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341B-9539-492C-9145-CFD5D37B2A27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64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Equipe de canto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Função:</a:t>
            </a:r>
          </a:p>
          <a:p>
            <a:pPr lvl="1"/>
            <a:r>
              <a:rPr lang="pt-BR" dirty="0"/>
              <a:t>Ajudar o povo a cantar – sustentar o canto</a:t>
            </a:r>
          </a:p>
          <a:p>
            <a:pPr lvl="1"/>
            <a:r>
              <a:rPr lang="pt-BR" dirty="0"/>
              <a:t>Fazer a parte que lhe cabe</a:t>
            </a:r>
          </a:p>
          <a:p>
            <a:r>
              <a:rPr lang="pt-BR" dirty="0"/>
              <a:t>Lembrete: </a:t>
            </a:r>
          </a:p>
          <a:p>
            <a:pPr lvl="1"/>
            <a:r>
              <a:rPr lang="pt-BR" dirty="0"/>
              <a:t>O canto está a serviço da celebração, e não a celebração a serviço do canto. O coral está a serviço da liturgia, e não a liturgia a serviço do coral</a:t>
            </a:r>
          </a:p>
          <a:p>
            <a:pPr lvl="1"/>
            <a:r>
              <a:rPr lang="pt-BR" dirty="0"/>
              <a:t>Sintonia: equipe de canto e ministros da celebração</a:t>
            </a:r>
          </a:p>
          <a:p>
            <a:pPr lvl="1"/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3D34-F815-401C-A439-BA027E519C65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577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Equipe de canto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Local</a:t>
            </a:r>
          </a:p>
          <a:p>
            <a:pPr lvl="1"/>
            <a:r>
              <a:rPr lang="pt-BR" dirty="0"/>
              <a:t>“</a:t>
            </a:r>
            <a:r>
              <a:rPr lang="pt-BR" i="1" dirty="0"/>
              <a:t>para poder exercer sua função ministerial junto à assembleia, o coral se poste de tal forma, que fique </a:t>
            </a:r>
            <a:r>
              <a:rPr lang="pt-BR" b="1" i="1" dirty="0"/>
              <a:t>próximo dos fiéis na nave</a:t>
            </a:r>
            <a:r>
              <a:rPr lang="pt-BR" i="1" dirty="0"/>
              <a:t>, </a:t>
            </a:r>
            <a:r>
              <a:rPr lang="pt-BR" b="1" i="1" dirty="0"/>
              <a:t>à frente</a:t>
            </a:r>
            <a:r>
              <a:rPr lang="pt-BR" i="1" dirty="0"/>
              <a:t>, entre o presbitério e a assembleia, </a:t>
            </a:r>
            <a:r>
              <a:rPr lang="pt-BR" b="1" i="1" dirty="0"/>
              <a:t>sem impedir a visão do povo</a:t>
            </a:r>
            <a:r>
              <a:rPr lang="pt-BR" i="1" dirty="0"/>
              <a:t>, e não longe dos instrumentos de acompanhamento</a:t>
            </a:r>
            <a:r>
              <a:rPr lang="pt-BR" dirty="0"/>
              <a:t>” (CNBB n. 258). 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25C2-52F4-4EA4-83F7-4F1B27A74406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03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Animador do canto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Função:</a:t>
            </a:r>
          </a:p>
          <a:p>
            <a:pPr lvl="1"/>
            <a:r>
              <a:rPr lang="pt-BR" b="1" dirty="0"/>
              <a:t>Dirigir e sustentar</a:t>
            </a:r>
            <a:r>
              <a:rPr lang="pt-BR" dirty="0"/>
              <a:t> o canto do povo. Alguém que fique em um lugar visível, e seja como o “maestro” para conduzir a assembleia. </a:t>
            </a:r>
          </a:p>
          <a:p>
            <a:pPr lvl="1"/>
            <a:r>
              <a:rPr lang="pt-BR" dirty="0"/>
              <a:t>Ensaiar com a assembleia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FD43-8389-4FE3-92DE-FED5DFD416F4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9329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Instrumentistas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O uso de determinados instrumentos na liturgia vai depender do </a:t>
            </a:r>
            <a:r>
              <a:rPr lang="pt-BR" b="1" dirty="0"/>
              <a:t>contexto</a:t>
            </a:r>
            <a:r>
              <a:rPr lang="pt-BR" dirty="0"/>
              <a:t> no qual se insere a comunidade celebrante: se um instrumento consegue </a:t>
            </a:r>
            <a:r>
              <a:rPr lang="pt-BR" b="1" dirty="0"/>
              <a:t>integrar-se na liturgia</a:t>
            </a:r>
            <a:r>
              <a:rPr lang="pt-BR" dirty="0"/>
              <a:t>, especialmente no acompanhamento do canto dos fiéis. Vale lembrar que os documentos da Igreja abriram espaço para uma </a:t>
            </a:r>
            <a:r>
              <a:rPr lang="pt-BR" b="1" dirty="0"/>
              <a:t>inculturação</a:t>
            </a:r>
            <a:r>
              <a:rPr lang="pt-BR" dirty="0"/>
              <a:t> dos instrumentos musicais: </a:t>
            </a:r>
            <a:r>
              <a:rPr lang="pt-BR" i="1" dirty="0"/>
              <a:t>Para admitir e usar instrumentos na liturgia, deve levar-se em conta o gênero, a tradição e a cultura de cada povo (263)</a:t>
            </a:r>
          </a:p>
          <a:p>
            <a:r>
              <a:rPr lang="pt-BR" dirty="0"/>
              <a:t>Cuidado!</a:t>
            </a:r>
          </a:p>
          <a:p>
            <a:pPr lvl="1"/>
            <a:r>
              <a:rPr lang="pt-BR" dirty="0"/>
              <a:t>Não abafar a voz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1C118-DF4E-4070-BFD2-47DF51A1CD0A}" type="datetime1">
              <a:rPr lang="pt-BR" smtClean="0"/>
              <a:t>28/04/2023</a:t>
            </a:fld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908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Salmista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Salmos – são hinos</a:t>
            </a:r>
          </a:p>
          <a:p>
            <a:pPr lvl="1"/>
            <a:r>
              <a:rPr lang="pt-BR" dirty="0"/>
              <a:t>É bom que sejam cantados, sobretudo nas celebrações dominicais. A melodia ajuda a rezar. Uma boa voz tornará a oração mais bela.</a:t>
            </a:r>
          </a:p>
          <a:p>
            <a:r>
              <a:rPr lang="pt-BR" dirty="0"/>
              <a:t>Salmista</a:t>
            </a:r>
          </a:p>
          <a:p>
            <a:pPr lvl="1"/>
            <a:r>
              <a:rPr lang="pt-BR" dirty="0"/>
              <a:t>Ficar no ambão</a:t>
            </a:r>
          </a:p>
          <a:p>
            <a:pPr lvl="1"/>
            <a:r>
              <a:rPr lang="pt-BR" dirty="0"/>
              <a:t>Canta o refrão e a assembleia repete</a:t>
            </a:r>
          </a:p>
          <a:p>
            <a:pPr lvl="1"/>
            <a:r>
              <a:rPr lang="pt-BR" dirty="0"/>
              <a:t>Faz leve sinal para indicar a vez da assembleia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1F7F-FF74-4DEC-A7D6-73F2D0BB3D80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64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corpo e a dança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“</a:t>
            </a:r>
            <a:r>
              <a:rPr lang="pt-BR" i="1" dirty="0"/>
              <a:t>A dança passa a ser uma questão de coerência e fidelidade a nossas raízes indígenas, ibéricas e africanas, </a:t>
            </a:r>
            <a:r>
              <a:rPr lang="pt-BR" dirty="0"/>
              <a:t>que deram origem a </a:t>
            </a:r>
            <a:r>
              <a:rPr lang="pt-BR" i="1" dirty="0"/>
              <a:t>um povo dançante, que tem direito a uma expressão litúrgica, na qual a dança seja um ponto alto</a:t>
            </a:r>
            <a:r>
              <a:rPr lang="pt-BR" dirty="0"/>
              <a:t>” (CNBB, doc. 79, n. 208).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9637E-68D5-46F2-9AF8-DC6357486EC7}" type="datetime1">
              <a:rPr lang="pt-BR" smtClean="0"/>
              <a:t>28/04/2023</a:t>
            </a:fld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4EE1-ED16-4D44-8173-FDD64D150EC2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0210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390</TotalTime>
  <Words>1989</Words>
  <Application>Microsoft Office PowerPoint</Application>
  <PresentationFormat>Apresentação na tela (4:3)</PresentationFormat>
  <Paragraphs>173</Paragraphs>
  <Slides>22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Constantia</vt:lpstr>
      <vt:lpstr>Wingdings 2</vt:lpstr>
      <vt:lpstr>Fluxo</vt:lpstr>
      <vt:lpstr>Música na Liturgia</vt:lpstr>
      <vt:lpstr>A música na liturgia</vt:lpstr>
      <vt:lpstr>A música na liturgia</vt:lpstr>
      <vt:lpstr>Equipe de canto</vt:lpstr>
      <vt:lpstr>Equipe de canto</vt:lpstr>
      <vt:lpstr>Animador do canto</vt:lpstr>
      <vt:lpstr>Instrumentistas</vt:lpstr>
      <vt:lpstr>Salmista</vt:lpstr>
      <vt:lpstr>O corpo e a dança</vt:lpstr>
      <vt:lpstr>Graus de importância do canto litúrgico (Musicam Sacram 1967)</vt:lpstr>
      <vt:lpstr>Graus de importância do canto litúrgico</vt:lpstr>
      <vt:lpstr>Algumas dicas</vt:lpstr>
      <vt:lpstr>Algumas dicas</vt:lpstr>
      <vt:lpstr>Algumas dicas</vt:lpstr>
      <vt:lpstr>Falhas e lacunas que nos desafiam</vt:lpstr>
      <vt:lpstr>Falhas e lacunas que nos desafiam</vt:lpstr>
      <vt:lpstr>Falhas e lacunas que nos desafiam</vt:lpstr>
      <vt:lpstr>Falhas e lacunas que nos desafiam</vt:lpstr>
      <vt:lpstr>Falhas e lacunas que nos desafiam</vt:lpstr>
      <vt:lpstr>Falhas e lacunas que nos desafiam</vt:lpstr>
      <vt:lpstr>Falhas e lacunas que nos desafiam</vt:lpstr>
      <vt:lpstr>Muito obrigado!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música na liturgia</dc:title>
  <dc:creator>Geraldo Martins</dc:creator>
  <cp:lastModifiedBy>Geraldo Martins</cp:lastModifiedBy>
  <cp:revision>14</cp:revision>
  <dcterms:created xsi:type="dcterms:W3CDTF">2019-09-10T11:36:38Z</dcterms:created>
  <dcterms:modified xsi:type="dcterms:W3CDTF">2023-04-28T11:06:40Z</dcterms:modified>
</cp:coreProperties>
</file>